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2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3.xml" ContentType="application/vnd.openxmlformats-officedocument.presentationml.notesSlide+xml"/>
  <Override PartName="/ppt/theme/themeOverride4.xml" ContentType="application/vnd.openxmlformats-officedocument.themeOverr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82" r:id="rId4"/>
    <p:sldMasterId id="2147483811" r:id="rId5"/>
  </p:sldMasterIdLst>
  <p:notesMasterIdLst>
    <p:notesMasterId r:id="rId17"/>
  </p:notesMasterIdLst>
  <p:sldIdLst>
    <p:sldId id="257" r:id="rId6"/>
    <p:sldId id="272" r:id="rId7"/>
    <p:sldId id="270" r:id="rId8"/>
    <p:sldId id="269" r:id="rId9"/>
    <p:sldId id="273" r:id="rId10"/>
    <p:sldId id="262" r:id="rId11"/>
    <p:sldId id="263" r:id="rId12"/>
    <p:sldId id="264" r:id="rId13"/>
    <p:sldId id="265" r:id="rId14"/>
    <p:sldId id="267" r:id="rId15"/>
    <p:sldId id="268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ravis Lamb" initials="TL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44529"/>
    <a:srgbClr val="2B3922"/>
    <a:srgbClr val="2E3722"/>
    <a:srgbClr val="FCF7F1"/>
    <a:srgbClr val="B8D233"/>
    <a:srgbClr val="5CC6D6"/>
    <a:srgbClr val="F8D22F"/>
    <a:srgbClr val="F03F2B"/>
    <a:srgbClr val="3488A0"/>
    <a:srgbClr val="5790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46445" autoAdjust="0"/>
    <p:restoredTop sz="94619" autoAdjust="0"/>
  </p:normalViewPr>
  <p:slideViewPr>
    <p:cSldViewPr snapToGrid="0">
      <p:cViewPr>
        <p:scale>
          <a:sx n="98" d="100"/>
          <a:sy n="98" d="100"/>
        </p:scale>
        <p:origin x="192" y="45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2988" y="6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4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18" Type="http://schemas.openxmlformats.org/officeDocument/2006/relationships/commentAuthors" Target="commentAuthors.xml"/><Relationship Id="rId19" Type="http://schemas.openxmlformats.org/officeDocument/2006/relationships/presProps" Target="presProps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Master" Target="slideMasters/slideMaster2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A5A30B-B2E4-4067-8D2A-32F0D9E245A1}" type="datetimeFigureOut">
              <a:rPr lang="en-US" smtClean="0"/>
              <a:t>3/17/21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A04481-FF2E-40DB-9BDD-C9BCCC6049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8597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A04481-FF2E-40DB-9BDD-C9BCCC60495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8116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A04481-FF2E-40DB-9BDD-C9BCCC60495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3604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A04481-FF2E-40DB-9BDD-C9BCCC60495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6760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A04481-FF2E-40DB-9BDD-C9BCCC60495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6028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A04481-FF2E-40DB-9BDD-C9BCCC60495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3311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A04481-FF2E-40DB-9BDD-C9BCCC60495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0380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A04481-FF2E-40DB-9BDD-C9BCCC60495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0933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A04481-FF2E-40DB-9BDD-C9BCCC60495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8665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EA0C0817-A112-4847-8014-A94B7D2A4EA3}" type="datetime1">
              <a:rPr lang="en-US" smtClean="0"/>
              <a:t>3/17/21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87869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3/17/21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9575132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3/17/21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6693426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C0817-A112-4847-8014-A94B7D2A4EA3}" type="datetime1">
              <a:rPr lang="en-US" smtClean="0"/>
              <a:t>3/17/21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3/17/21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646AA-F36E-4540-911D-FFFC0A0EF24A}" type="datetime1">
              <a:rPr lang="en-US" smtClean="0"/>
              <a:t>3/17/21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3/17/21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3/17/21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3/17/21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3/17/21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D12A6-918A-48BD-8CB9-CA713993B0EA}" type="datetime1">
              <a:rPr lang="en-US" smtClean="0"/>
              <a:t>3/17/21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3/17/21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715506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8CE86-875F-4587-BCF6-FA054AFC0D53}" type="datetime1">
              <a:rPr lang="en-US" smtClean="0"/>
              <a:pPr/>
              <a:t>3/17/21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3/17/21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3/17/21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  <p:hf sldNum="0"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3/17/21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3/17/21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  <p:hf sldNum="0"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3/17/21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3/17/21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3/17/21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646AA-F36E-4540-911D-FFFC0A0EF24A}" type="datetime1">
              <a:rPr lang="en-US" smtClean="0"/>
              <a:t>3/17/21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85980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3/17/21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42045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3/17/21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67555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3/17/21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06277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3/17/21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15331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D12A6-918A-48BD-8CB9-CA713993B0EA}" type="datetime1">
              <a:rPr lang="en-US" smtClean="0"/>
              <a:t>3/17/21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85566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8CE86-875F-4587-BCF6-FA054AFC0D53}" type="datetime1">
              <a:rPr lang="en-US" smtClean="0"/>
              <a:pPr/>
              <a:t>3/17/21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35436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5.xml"/><Relationship Id="rId15" Type="http://schemas.openxmlformats.org/officeDocument/2006/relationships/slideLayout" Target="../slideLayouts/slideLayout26.xml"/><Relationship Id="rId16" Type="http://schemas.openxmlformats.org/officeDocument/2006/relationships/slideLayout" Target="../slideLayouts/slideLayout27.xml"/><Relationship Id="rId17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F6FA2B21-3FCD-4721-B95C-427943F61125}" type="datetime1">
              <a:rPr lang="en-US" smtClean="0"/>
              <a:t>3/17/21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630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3" r:id="rId1"/>
    <p:sldLayoutId id="2147483784" r:id="rId2"/>
    <p:sldLayoutId id="2147483785" r:id="rId3"/>
    <p:sldLayoutId id="2147483786" r:id="rId4"/>
    <p:sldLayoutId id="2147483787" r:id="rId5"/>
    <p:sldLayoutId id="2147483788" r:id="rId6"/>
    <p:sldLayoutId id="2147483789" r:id="rId7"/>
    <p:sldLayoutId id="2147483790" r:id="rId8"/>
    <p:sldLayoutId id="2147483791" r:id="rId9"/>
    <p:sldLayoutId id="2147483792" r:id="rId10"/>
    <p:sldLayoutId id="2147483793" r:id="rId11"/>
  </p:sldLayoutIdLst>
  <p:hf sldNum="0"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3/17/21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27925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  <p:sldLayoutId id="2147483822" r:id="rId11"/>
    <p:sldLayoutId id="2147483823" r:id="rId12"/>
    <p:sldLayoutId id="2147483824" r:id="rId13"/>
    <p:sldLayoutId id="2147483825" r:id="rId14"/>
    <p:sldLayoutId id="2147483826" r:id="rId15"/>
    <p:sldLayoutId id="2147483827" r:id="rId16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4" Type="http://schemas.openxmlformats.org/officeDocument/2006/relationships/image" Target="../media/image40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4" Type="http://schemas.openxmlformats.org/officeDocument/2006/relationships/image" Target="../media/image2.jpeg"/><Relationship Id="rId1" Type="http://schemas.openxmlformats.org/officeDocument/2006/relationships/themeOverride" Target="../theme/themeOverride1.xml"/><Relationship Id="rId2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4" Type="http://schemas.openxmlformats.org/officeDocument/2006/relationships/image" Target="../media/image3.png"/><Relationship Id="rId1" Type="http://schemas.openxmlformats.org/officeDocument/2006/relationships/themeOverride" Target="../theme/themeOverride2.xml"/><Relationship Id="rId2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4" Type="http://schemas.openxmlformats.org/officeDocument/2006/relationships/image" Target="../media/image4.jpeg"/><Relationship Id="rId5" Type="http://schemas.openxmlformats.org/officeDocument/2006/relationships/image" Target="../media/image5.png"/><Relationship Id="rId1" Type="http://schemas.openxmlformats.org/officeDocument/2006/relationships/themeOverride" Target="../theme/themeOverride3.xml"/><Relationship Id="rId2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4" Type="http://schemas.openxmlformats.org/officeDocument/2006/relationships/image" Target="../media/image6.jpeg"/><Relationship Id="rId5" Type="http://schemas.openxmlformats.org/officeDocument/2006/relationships/image" Target="../media/image7.jpeg"/><Relationship Id="rId1" Type="http://schemas.openxmlformats.org/officeDocument/2006/relationships/themeOverride" Target="../theme/themeOverride4.xml"/><Relationship Id="rId2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6.png"/><Relationship Id="rId12" Type="http://schemas.openxmlformats.org/officeDocument/2006/relationships/image" Target="../media/image17.png"/><Relationship Id="rId13" Type="http://schemas.openxmlformats.org/officeDocument/2006/relationships/image" Target="../media/image18.png"/><Relationship Id="rId14" Type="http://schemas.openxmlformats.org/officeDocument/2006/relationships/image" Target="../media/image19.png"/><Relationship Id="rId15" Type="http://schemas.openxmlformats.org/officeDocument/2006/relationships/image" Target="../media/image20.png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8" Type="http://schemas.openxmlformats.org/officeDocument/2006/relationships/image" Target="../media/image13.png"/><Relationship Id="rId9" Type="http://schemas.openxmlformats.org/officeDocument/2006/relationships/image" Target="../media/image14.png"/><Relationship Id="rId10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7" Type="http://schemas.openxmlformats.org/officeDocument/2006/relationships/image" Target="../media/image26.png"/><Relationship Id="rId8" Type="http://schemas.openxmlformats.org/officeDocument/2006/relationships/image" Target="../media/image27.png"/><Relationship Id="rId9" Type="http://schemas.openxmlformats.org/officeDocument/2006/relationships/image" Target="../media/image28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image" Target="../media/image30.svg"/><Relationship Id="rId7" Type="http://schemas.openxmlformats.org/officeDocument/2006/relationships/image" Target="../media/image32.png"/><Relationship Id="rId8" Type="http://schemas.openxmlformats.org/officeDocument/2006/relationships/image" Target="../media/image33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6" Type="http://schemas.openxmlformats.org/officeDocument/2006/relationships/image" Target="../media/image37.png"/><Relationship Id="rId7" Type="http://schemas.openxmlformats.org/officeDocument/2006/relationships/image" Target="../media/image38.png"/><Relationship Id="rId8" Type="http://schemas.openxmlformats.org/officeDocument/2006/relationships/image" Target="../media/image39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8C3B467-088C-4F3D-A9A7-105C4E1E20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6270" y="-1188720"/>
            <a:ext cx="6051690" cy="3779520"/>
          </a:xfrm>
        </p:spPr>
        <p:txBody>
          <a:bodyPr>
            <a:noAutofit/>
          </a:bodyPr>
          <a:lstStyle/>
          <a:p>
            <a:r>
              <a:rPr lang="en-US" sz="4800" b="1" dirty="0">
                <a:solidFill>
                  <a:schemeClr val="bg1"/>
                </a:solidFill>
              </a:rPr>
              <a:t>BC Code Reviewer – Final Presentation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C8722DDC-8EEE-4A06-8DFE-B44871EAA2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6280" y="2590800"/>
            <a:ext cx="5821680" cy="976776"/>
          </a:xfr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chemeClr val="bg1"/>
                </a:solidFill>
              </a:rPr>
              <a:t>Presented by: Christina Nguyen, Michael Bloomquist, Sarah Ramazani, Travis Lamb</a:t>
            </a:r>
          </a:p>
        </p:txBody>
      </p:sp>
    </p:spTree>
    <p:extLst>
      <p:ext uri="{BB962C8B-B14F-4D97-AF65-F5344CB8AC3E}">
        <p14:creationId xmlns:p14="http://schemas.microsoft.com/office/powerpoint/2010/main" val="25842807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F88513B-D37F-436A-A9C1-9CAB3CD721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3208" y="40640"/>
            <a:ext cx="7233920" cy="7416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  CODE REVIEW PROCESS Demonstration</a:t>
            </a:r>
          </a:p>
        </p:txBody>
      </p:sp>
      <p:pic>
        <p:nvPicPr>
          <p:cNvPr id="5" name="y2mate.com - Git Going Capstone 2 Pres_1080pFHR">
            <a:hlinkClick r:id="" action="ppaction://media"/>
            <a:extLst>
              <a:ext uri="{FF2B5EF4-FFF2-40B4-BE49-F238E27FC236}">
                <a16:creationId xmlns:a16="http://schemas.microsoft.com/office/drawing/2014/main" xmlns="" id="{A8EE510B-7DBD-4027-81BC-892AA99C084E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62000" y="680720"/>
            <a:ext cx="10668000" cy="5953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264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183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8848B0E-35E9-4AFE-B39B-0A107B9C6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Road Ahead</a:t>
            </a:r>
          </a:p>
        </p:txBody>
      </p:sp>
      <p:pic>
        <p:nvPicPr>
          <p:cNvPr id="7" name="Content Placeholder 6" descr="Shape&#10;&#10;Description automatically generated with low confidence">
            <a:extLst>
              <a:ext uri="{FF2B5EF4-FFF2-40B4-BE49-F238E27FC236}">
                <a16:creationId xmlns:a16="http://schemas.microsoft.com/office/drawing/2014/main" xmlns="" id="{A96C06AE-E51A-45C2-A6EE-D41DCF186E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677526" y="1106904"/>
            <a:ext cx="3585411" cy="4499811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3C193DC7-F0E0-4EF6-8FFF-40623F7116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79120" y="2257506"/>
            <a:ext cx="4834128" cy="3762294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Implementation of file history for projects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Automatic retrieval of diffs when a file is updated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Implementation of the approval/rejection system for reviews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Expansion of inline commenting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Message system for users</a:t>
            </a:r>
          </a:p>
        </p:txBody>
      </p:sp>
    </p:spTree>
    <p:extLst>
      <p:ext uri="{BB962C8B-B14F-4D97-AF65-F5344CB8AC3E}">
        <p14:creationId xmlns:p14="http://schemas.microsoft.com/office/powerpoint/2010/main" val="31107217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40000"/>
                <a:lumOff val="60000"/>
              </a:schemeClr>
            </a:gs>
            <a:gs pos="100000">
              <a:schemeClr val="accent5">
                <a:lumMod val="60000"/>
                <a:lumOff val="40000"/>
              </a:schemeClr>
            </a:gs>
          </a:gsLst>
          <a:path path="rect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xmlns="" id="{9019EBDA-4F12-443A-9A86-196F81C14D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9936" y="213279"/>
            <a:ext cx="4375141" cy="6438234"/>
          </a:xfrm>
          <a:solidFill>
            <a:schemeClr val="accent5">
              <a:lumMod val="40000"/>
              <a:lumOff val="60000"/>
            </a:schemeClr>
          </a:solidFill>
        </p:spPr>
        <p:txBody>
          <a:bodyPr vert="horz" lIns="91440" tIns="45720" rIns="91440" bIns="45720" rtlCol="0">
            <a:normAutofit/>
          </a:bodyPr>
          <a:lstStyle/>
          <a:p>
            <a:pPr marL="128016" lvl="1" indent="0">
              <a:buNone/>
            </a:pPr>
            <a:r>
              <a:rPr lang="en-US" sz="3200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Where we </a:t>
            </a:r>
            <a:r>
              <a:rPr lang="en-US" sz="3200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were last time</a:t>
            </a:r>
          </a:p>
          <a:p>
            <a:pPr marL="128016" lvl="1" indent="0">
              <a:buNone/>
            </a:pPr>
            <a:endParaRPr lang="en-US" sz="4000" dirty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sz="2400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Integrating Features</a:t>
            </a:r>
          </a:p>
          <a:p>
            <a:pPr lvl="1"/>
            <a:r>
              <a:rPr lang="en-US" sz="2400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AUTH on log-in/registration</a:t>
            </a:r>
          </a:p>
          <a:p>
            <a:pPr lvl="1"/>
            <a:r>
              <a:rPr lang="en-US" sz="2400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Secure data retrieval</a:t>
            </a:r>
          </a:p>
          <a:p>
            <a:pPr lvl="1"/>
            <a:r>
              <a:rPr lang="en-US" sz="2400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In-line commenting</a:t>
            </a:r>
          </a:p>
          <a:p>
            <a:pPr lvl="1"/>
            <a:r>
              <a:rPr lang="en-US" sz="2400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Beautifying systems</a:t>
            </a:r>
          </a:p>
          <a:p>
            <a:pPr lvl="2"/>
            <a:endParaRPr lang="en-US" sz="2000" dirty="0" smtClean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7806" y="676496"/>
            <a:ext cx="5359856" cy="5384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3765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40000"/>
                <a:lumOff val="60000"/>
              </a:schemeClr>
            </a:gs>
            <a:gs pos="100000">
              <a:schemeClr val="accent5">
                <a:lumMod val="60000"/>
                <a:lumOff val="40000"/>
              </a:schemeClr>
            </a:gs>
          </a:gsLst>
          <a:path path="rect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xmlns="" id="{9019EBDA-4F12-443A-9A86-196F81C14D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6136" y="301781"/>
            <a:ext cx="5212515" cy="6438234"/>
          </a:xfrm>
          <a:solidFill>
            <a:schemeClr val="accent5">
              <a:lumMod val="40000"/>
              <a:lumOff val="60000"/>
            </a:schemeClr>
          </a:solidFill>
        </p:spPr>
        <p:txBody>
          <a:bodyPr vert="horz" lIns="91440" tIns="45720" rIns="91440" bIns="45720" rtlCol="0">
            <a:normAutofit/>
          </a:bodyPr>
          <a:lstStyle/>
          <a:p>
            <a:pPr lvl="1"/>
            <a:r>
              <a:rPr lang="en-US" sz="3200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AUTH </a:t>
            </a:r>
            <a:r>
              <a:rPr lang="en-US" sz="3200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 log-in/registration</a:t>
            </a:r>
            <a:endParaRPr lang="en-US" sz="3200" dirty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8016" lvl="1" indent="0">
              <a:buNone/>
            </a:pPr>
            <a:endParaRPr lang="en-US" sz="3200" dirty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sz="2400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Authentication system </a:t>
            </a:r>
            <a:endParaRPr lang="en-US" sz="2400" dirty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sz="2400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Cognito</a:t>
            </a:r>
          </a:p>
          <a:p>
            <a:pPr lvl="1"/>
            <a:r>
              <a:rPr lang="en-US" sz="2400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AWS</a:t>
            </a:r>
          </a:p>
          <a:p>
            <a:pPr lvl="1"/>
            <a:r>
              <a:rPr lang="en-US" sz="2400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Amplify</a:t>
            </a:r>
          </a:p>
          <a:p>
            <a:pPr lvl="1"/>
            <a:endParaRPr lang="en-US" sz="2400" dirty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sz="2400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Simple email service</a:t>
            </a:r>
          </a:p>
          <a:p>
            <a:pPr lvl="1"/>
            <a:r>
              <a:rPr lang="en-US" sz="2400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Simple queue service </a:t>
            </a:r>
            <a:endParaRPr lang="en-US" sz="2400" dirty="0" smtClean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/>
          <p:nvPr/>
        </p:nvPicPr>
        <p:blipFill>
          <a:blip r:embed="rId4"/>
          <a:stretch>
            <a:fillRect/>
          </a:stretch>
        </p:blipFill>
        <p:spPr>
          <a:xfrm>
            <a:off x="6351362" y="510577"/>
            <a:ext cx="4830444" cy="6020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918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40000"/>
                <a:lumOff val="60000"/>
              </a:schemeClr>
            </a:gs>
            <a:gs pos="100000">
              <a:schemeClr val="accent5">
                <a:lumMod val="60000"/>
                <a:lumOff val="40000"/>
              </a:schemeClr>
            </a:gs>
          </a:gsLst>
          <a:path path="rect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xmlns="" id="{9019EBDA-4F12-443A-9A86-196F81C14D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9936" y="213279"/>
            <a:ext cx="4375141" cy="6438234"/>
          </a:xfrm>
          <a:solidFill>
            <a:schemeClr val="accent5">
              <a:lumMod val="40000"/>
              <a:lumOff val="60000"/>
            </a:schemeClr>
          </a:solidFill>
        </p:spPr>
        <p:txBody>
          <a:bodyPr vert="horz" lIns="91440" tIns="45720" rIns="91440" bIns="45720" rtlCol="0">
            <a:normAutofit/>
          </a:bodyPr>
          <a:lstStyle/>
          <a:p>
            <a:pPr marL="128016" lvl="1" indent="0">
              <a:buNone/>
            </a:pPr>
            <a:r>
              <a:rPr lang="en-US" sz="3200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Secure Database Retrieval</a:t>
            </a:r>
            <a:endParaRPr lang="en-US" sz="3200" dirty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8016" lvl="1" indent="0">
              <a:buNone/>
            </a:pPr>
            <a:endParaRPr lang="en-US" sz="4400" dirty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sz="2400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Database Design</a:t>
            </a:r>
          </a:p>
          <a:p>
            <a:pPr lvl="2"/>
            <a:r>
              <a:rPr lang="en-US" sz="2000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File Contents</a:t>
            </a:r>
          </a:p>
          <a:p>
            <a:pPr lvl="2"/>
            <a:r>
              <a:rPr lang="en-US" sz="2000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 Information </a:t>
            </a:r>
          </a:p>
          <a:p>
            <a:pPr lvl="2"/>
            <a:r>
              <a:rPr lang="en-US" sz="2000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Code Diff</a:t>
            </a:r>
          </a:p>
          <a:p>
            <a:pPr lvl="2"/>
            <a:r>
              <a:rPr lang="en-US" sz="2000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Information</a:t>
            </a:r>
          </a:p>
          <a:p>
            <a:pPr lvl="2"/>
            <a:r>
              <a:rPr lang="en-US" sz="2000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Invites</a:t>
            </a:r>
            <a:endParaRPr lang="en-US" sz="2000" dirty="0" smtClean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endParaRPr lang="en-US" sz="2000" dirty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1757" y="364047"/>
            <a:ext cx="7018283" cy="4890058"/>
          </a:xfrm>
          <a:prstGeom prst="rect">
            <a:avLst/>
          </a:prstGeom>
        </p:spPr>
      </p:pic>
      <p:pic>
        <p:nvPicPr>
          <p:cNvPr id="3" name="Picture 2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4441" y="213279"/>
            <a:ext cx="6881858" cy="592844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904144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40000"/>
                <a:lumOff val="60000"/>
              </a:schemeClr>
            </a:gs>
            <a:gs pos="100000">
              <a:schemeClr val="accent5">
                <a:lumMod val="60000"/>
                <a:lumOff val="40000"/>
              </a:schemeClr>
            </a:gs>
          </a:gsLst>
          <a:path path="rect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xmlns="" id="{9019EBDA-4F12-443A-9A86-196F81C14D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7576" y="301781"/>
            <a:ext cx="4375141" cy="6438234"/>
          </a:xfrm>
          <a:solidFill>
            <a:schemeClr val="accent5">
              <a:lumMod val="40000"/>
              <a:lumOff val="60000"/>
            </a:schemeClr>
          </a:solidFill>
        </p:spPr>
        <p:txBody>
          <a:bodyPr vert="horz" lIns="91440" tIns="45720" rIns="91440" bIns="45720" rtlCol="0">
            <a:normAutofit/>
          </a:bodyPr>
          <a:lstStyle/>
          <a:p>
            <a:pPr marL="128016" lvl="1" indent="0">
              <a:buNone/>
            </a:pPr>
            <a:r>
              <a:rPr lang="en-US" sz="3200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Inline Commenting</a:t>
            </a:r>
          </a:p>
          <a:p>
            <a:pPr marL="128016" lvl="1" indent="0">
              <a:buNone/>
            </a:pPr>
            <a:endParaRPr lang="en-US" sz="3200" dirty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8016" lvl="1" indent="0">
              <a:buNone/>
            </a:pPr>
            <a:endParaRPr lang="en-US" sz="3200" dirty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sz="2400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Comment box component</a:t>
            </a:r>
          </a:p>
          <a:p>
            <a:pPr lvl="1"/>
            <a:r>
              <a:rPr lang="en-US" sz="2400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Separated by Line and Index</a:t>
            </a:r>
          </a:p>
          <a:p>
            <a:pPr lvl="1"/>
            <a:r>
              <a:rPr lang="en-US" sz="2400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Specific line of Code</a:t>
            </a:r>
          </a:p>
          <a:p>
            <a:pPr lvl="1"/>
            <a:endParaRPr lang="en-US" sz="2400" dirty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8037" y="301781"/>
            <a:ext cx="5661923" cy="312696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0087" y="3554522"/>
            <a:ext cx="6026608" cy="3185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5780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40000"/>
                <a:lumOff val="60000"/>
              </a:schemeClr>
            </a:gs>
            <a:gs pos="100000">
              <a:schemeClr val="accent5">
                <a:lumMod val="60000"/>
                <a:lumOff val="40000"/>
              </a:schemeClr>
            </a:gs>
          </a:gsLst>
          <a:path path="rect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xmlns="" id="{9019EBDA-4F12-443A-9A86-196F81C14D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7576" y="301781"/>
            <a:ext cx="4375141" cy="6438234"/>
          </a:xfrm>
          <a:solidFill>
            <a:schemeClr val="accent5">
              <a:lumMod val="40000"/>
              <a:lumOff val="60000"/>
            </a:schemeClr>
          </a:solidFill>
        </p:spPr>
        <p:txBody>
          <a:bodyPr vert="horz" lIns="91440" tIns="45720" rIns="91440" bIns="45720" rtlCol="0">
            <a:normAutofit/>
          </a:bodyPr>
          <a:lstStyle/>
          <a:p>
            <a:pPr marL="128016" lvl="1" indent="0">
              <a:buNone/>
            </a:pPr>
            <a:r>
              <a:rPr lang="en-US" sz="3200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Git Going</a:t>
            </a:r>
          </a:p>
          <a:p>
            <a:pPr marL="128016" lvl="1" indent="0">
              <a:buNone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--Where we’re at today.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E88A3D9D-75B4-4534-9A21-A39E5E23F3EB}"/>
              </a:ext>
            </a:extLst>
          </p:cNvPr>
          <p:cNvSpPr txBox="1"/>
          <p:nvPr/>
        </p:nvSpPr>
        <p:spPr>
          <a:xfrm>
            <a:off x="948978" y="1860788"/>
            <a:ext cx="4180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Concurrent User Projects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61668E99-BECA-4099-95FE-D16BD5D54F47}"/>
              </a:ext>
            </a:extLst>
          </p:cNvPr>
          <p:cNvSpPr txBox="1"/>
          <p:nvPr/>
        </p:nvSpPr>
        <p:spPr>
          <a:xfrm>
            <a:off x="948978" y="2414158"/>
            <a:ext cx="4180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Informative Notifications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A4E49262-4E82-4E5C-9CF5-97B161E9C881}"/>
              </a:ext>
            </a:extLst>
          </p:cNvPr>
          <p:cNvSpPr txBox="1"/>
          <p:nvPr/>
        </p:nvSpPr>
        <p:spPr>
          <a:xfrm>
            <a:off x="948978" y="2967528"/>
            <a:ext cx="4180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Collaborator Invites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ADAB1A26-F53B-4E6F-A9D0-87271DAECFB5}"/>
              </a:ext>
            </a:extLst>
          </p:cNvPr>
          <p:cNvSpPr txBox="1"/>
          <p:nvPr/>
        </p:nvSpPr>
        <p:spPr>
          <a:xfrm>
            <a:off x="948978" y="3520898"/>
            <a:ext cx="4180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Deletion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35D41466-F707-4B31-8ABE-D340A49A211B}"/>
              </a:ext>
            </a:extLst>
          </p:cNvPr>
          <p:cNvSpPr txBox="1"/>
          <p:nvPr/>
        </p:nvSpPr>
        <p:spPr>
          <a:xfrm>
            <a:off x="948978" y="4074268"/>
            <a:ext cx="4180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File Updates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358B94E4-B0CC-45A0-A6F7-01B1A3101368}"/>
              </a:ext>
            </a:extLst>
          </p:cNvPr>
          <p:cNvSpPr txBox="1"/>
          <p:nvPr/>
        </p:nvSpPr>
        <p:spPr>
          <a:xfrm>
            <a:off x="948978" y="4627638"/>
            <a:ext cx="4180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Dynamic Routing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xmlns="" id="{EAE25100-22B7-4AA2-A488-407C5EBADA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5628" y="301781"/>
            <a:ext cx="3871582" cy="3692204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xmlns="" id="{02135744-74ED-4E9D-8E7F-804B0384B3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5628" y="5114785"/>
            <a:ext cx="6358759" cy="409575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xmlns="" id="{175A6BF7-F4D5-42BD-B7C6-DCF73D5DF9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65628" y="4800460"/>
            <a:ext cx="5962650" cy="219075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xmlns="" id="{153E6290-56C8-4443-96C8-64A12C9A7A2C}"/>
              </a:ext>
            </a:extLst>
          </p:cNvPr>
          <p:cNvSpPr txBox="1"/>
          <p:nvPr/>
        </p:nvSpPr>
        <p:spPr>
          <a:xfrm>
            <a:off x="5465628" y="4181990"/>
            <a:ext cx="57400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lot works together to get this done. The following are small parts of much larger functions, but they are what makes it all tie together.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xmlns="" id="{2D3FE3F5-9C77-4B21-AC43-423F79D9DD52}"/>
              </a:ext>
            </a:extLst>
          </p:cNvPr>
          <p:cNvSpPr txBox="1"/>
          <p:nvPr/>
        </p:nvSpPr>
        <p:spPr>
          <a:xfrm>
            <a:off x="5465628" y="5524360"/>
            <a:ext cx="57400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Here’s an example of the private/public key state that our DB API uses to authenticates requests! You’ll hear about this more later.</a:t>
            </a:r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xmlns="" id="{AD65AC9F-E0CA-41CF-8E1C-C7DA56EBE0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84133" y="301781"/>
            <a:ext cx="5126211" cy="6425941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xmlns="" id="{A608FB57-1ACB-4B1A-AB68-8CBCB39D8E7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84133" y="4074268"/>
            <a:ext cx="3567261" cy="2407354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xmlns="" id="{A48CCDC2-66D7-4ADD-B16D-A3EF3C32E50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84133" y="272695"/>
            <a:ext cx="3567261" cy="3617535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xmlns="" id="{A039F092-1912-4634-AE0E-CC42F76C323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84133" y="272695"/>
            <a:ext cx="3619500" cy="4048125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xmlns="" id="{E5C87870-14A4-4E7D-8AB1-F75ED192CFF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84133" y="4383510"/>
            <a:ext cx="6440254" cy="762000"/>
          </a:xfrm>
          <a:prstGeom prst="rect">
            <a:avLst/>
          </a:prstGeom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xmlns="" id="{620D38B9-DE61-42B5-9C0E-361A2B3767A8}"/>
              </a:ext>
            </a:extLst>
          </p:cNvPr>
          <p:cNvSpPr txBox="1"/>
          <p:nvPr/>
        </p:nvSpPr>
        <p:spPr>
          <a:xfrm>
            <a:off x="5313578" y="5339066"/>
            <a:ext cx="6044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Here’s a small example of how this is achieved!</a:t>
            </a:r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xmlns="" id="{D7AC0CFB-5E8A-4437-8F45-788C2F6CBAB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04502" y="267280"/>
            <a:ext cx="2981325" cy="1552575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xmlns="" id="{84D13D26-AAAC-4042-AEAE-348279B4A40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384133" y="2645927"/>
            <a:ext cx="6440254" cy="419100"/>
          </a:xfrm>
          <a:prstGeom prst="rect">
            <a:avLst/>
          </a:prstGeom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xmlns="" id="{18441453-EC7F-4F6D-83F4-6982988BE11B}"/>
              </a:ext>
            </a:extLst>
          </p:cNvPr>
          <p:cNvSpPr txBox="1"/>
          <p:nvPr/>
        </p:nvSpPr>
        <p:spPr>
          <a:xfrm>
            <a:off x="5465628" y="1994053"/>
            <a:ext cx="4857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 new file is selected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xmlns="" id="{CE79BEA6-C775-4889-9ED5-51B908069DFF}"/>
              </a:ext>
            </a:extLst>
          </p:cNvPr>
          <p:cNvSpPr txBox="1"/>
          <p:nvPr/>
        </p:nvSpPr>
        <p:spPr>
          <a:xfrm>
            <a:off x="5313578" y="3292933"/>
            <a:ext cx="4857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And the database is updated!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xmlns="" id="{EBD81D95-FA4E-4C72-A740-3960E8D52859}"/>
              </a:ext>
            </a:extLst>
          </p:cNvPr>
          <p:cNvSpPr txBox="1"/>
          <p:nvPr/>
        </p:nvSpPr>
        <p:spPr>
          <a:xfrm>
            <a:off x="5384133" y="4416161"/>
            <a:ext cx="48571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Here the blob is the file, and some other vital information is held!</a:t>
            </a:r>
          </a:p>
        </p:txBody>
      </p:sp>
      <p:pic>
        <p:nvPicPr>
          <p:cNvPr id="82" name="Picture 81">
            <a:extLst>
              <a:ext uri="{FF2B5EF4-FFF2-40B4-BE49-F238E27FC236}">
                <a16:creationId xmlns:a16="http://schemas.microsoft.com/office/drawing/2014/main" xmlns="" id="{CBE0F6A3-649A-4188-895B-0AD7AE0497E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396300" y="3870385"/>
            <a:ext cx="5867400" cy="152400"/>
          </a:xfrm>
          <a:prstGeom prst="rect">
            <a:avLst/>
          </a:prstGeom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xmlns="" id="{80CFFD59-28DB-476E-B483-7812BBAC7E6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468345" y="1636446"/>
            <a:ext cx="1552575" cy="209550"/>
          </a:xfrm>
          <a:prstGeom prst="rect">
            <a:avLst/>
          </a:prstGeom>
        </p:spPr>
      </p:pic>
      <p:pic>
        <p:nvPicPr>
          <p:cNvPr id="86" name="Picture 85">
            <a:extLst>
              <a:ext uri="{FF2B5EF4-FFF2-40B4-BE49-F238E27FC236}">
                <a16:creationId xmlns:a16="http://schemas.microsoft.com/office/drawing/2014/main" xmlns="" id="{F8CF6AB8-A875-4728-902F-E69324BC09A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371161" y="2780598"/>
            <a:ext cx="4343400" cy="238125"/>
          </a:xfrm>
          <a:prstGeom prst="rect">
            <a:avLst/>
          </a:prstGeom>
        </p:spPr>
      </p:pic>
      <p:sp>
        <p:nvSpPr>
          <p:cNvPr id="87" name="TextBox 86">
            <a:extLst>
              <a:ext uri="{FF2B5EF4-FFF2-40B4-BE49-F238E27FC236}">
                <a16:creationId xmlns:a16="http://schemas.microsoft.com/office/drawing/2014/main" xmlns="" id="{743FC6D5-08CA-4DEB-A92D-9F500953D22A}"/>
              </a:ext>
            </a:extLst>
          </p:cNvPr>
          <p:cNvSpPr txBox="1"/>
          <p:nvPr/>
        </p:nvSpPr>
        <p:spPr>
          <a:xfrm>
            <a:off x="5440934" y="2115616"/>
            <a:ext cx="62056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Each project has a unique ID associated with it. This unique ID is used to create URL paths for our router to correctly display the relevant project page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xmlns="" id="{7CB87BF9-2B2D-4DD6-8272-0FCEC2D73EAB}"/>
              </a:ext>
            </a:extLst>
          </p:cNvPr>
          <p:cNvSpPr txBox="1"/>
          <p:nvPr/>
        </p:nvSpPr>
        <p:spPr>
          <a:xfrm>
            <a:off x="5381260" y="3047523"/>
            <a:ext cx="60978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Any number of projects are supported by this routing method, giving truly dynamic routing to user specific content.</a:t>
            </a:r>
          </a:p>
        </p:txBody>
      </p:sp>
      <p:pic>
        <p:nvPicPr>
          <p:cNvPr id="91" name="Picture 90">
            <a:extLst>
              <a:ext uri="{FF2B5EF4-FFF2-40B4-BE49-F238E27FC236}">
                <a16:creationId xmlns:a16="http://schemas.microsoft.com/office/drawing/2014/main" xmlns="" id="{BE83BB47-60E2-4A32-9DE7-498DF000243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379269" y="4083237"/>
            <a:ext cx="3819525" cy="390525"/>
          </a:xfrm>
          <a:prstGeom prst="rect">
            <a:avLst/>
          </a:prstGeom>
        </p:spPr>
      </p:pic>
      <p:sp>
        <p:nvSpPr>
          <p:cNvPr id="92" name="TextBox 91">
            <a:extLst>
              <a:ext uri="{FF2B5EF4-FFF2-40B4-BE49-F238E27FC236}">
                <a16:creationId xmlns:a16="http://schemas.microsoft.com/office/drawing/2014/main" xmlns="" id="{6273CE76-578F-488B-8D33-BC77610DF7A9}"/>
              </a:ext>
            </a:extLst>
          </p:cNvPr>
          <p:cNvSpPr txBox="1"/>
          <p:nvPr/>
        </p:nvSpPr>
        <p:spPr>
          <a:xfrm>
            <a:off x="5396300" y="4764296"/>
            <a:ext cx="609783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even works when redirecting users to pages that don’t exist!</a:t>
            </a:r>
          </a:p>
        </p:txBody>
      </p:sp>
    </p:spTree>
    <p:extLst>
      <p:ext uri="{BB962C8B-B14F-4D97-AF65-F5344CB8AC3E}">
        <p14:creationId xmlns:p14="http://schemas.microsoft.com/office/powerpoint/2010/main" val="1654666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4" grpId="0"/>
      <p:bldP spid="36" grpId="0"/>
      <p:bldP spid="37" grpId="0"/>
      <p:bldP spid="38" grpId="0"/>
      <p:bldP spid="39" grpId="0"/>
      <p:bldP spid="52" grpId="0"/>
      <p:bldP spid="52" grpId="1"/>
      <p:bldP spid="53" grpId="0"/>
      <p:bldP spid="53" grpId="1"/>
      <p:bldP spid="69" grpId="0"/>
      <p:bldP spid="69" grpId="1"/>
      <p:bldP spid="74" grpId="0"/>
      <p:bldP spid="74" grpId="1"/>
      <p:bldP spid="75" grpId="0"/>
      <p:bldP spid="75" grpId="1"/>
      <p:bldP spid="80" grpId="0"/>
      <p:bldP spid="80" grpId="1"/>
      <p:bldP spid="87" grpId="0"/>
      <p:bldP spid="89" grpId="0"/>
      <p:bldP spid="9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5">
                <a:lumMod val="40000"/>
                <a:lumOff val="60000"/>
              </a:schemeClr>
            </a:gs>
            <a:gs pos="100000">
              <a:schemeClr val="accent5">
                <a:lumMod val="60000"/>
                <a:lumOff val="40000"/>
              </a:schemeClr>
            </a:gs>
          </a:gsLst>
          <a:path path="rect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xmlns="" id="{9019EBDA-4F12-443A-9A86-196F81C14D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7576" y="301781"/>
            <a:ext cx="4375141" cy="6438234"/>
          </a:xfrm>
          <a:solidFill>
            <a:schemeClr val="accent5">
              <a:lumMod val="40000"/>
              <a:lumOff val="60000"/>
            </a:schemeClr>
          </a:solidFill>
        </p:spPr>
        <p:txBody>
          <a:bodyPr vert="horz" lIns="91440" tIns="45720" rIns="91440" bIns="45720" rtlCol="0">
            <a:normAutofit/>
          </a:bodyPr>
          <a:lstStyle/>
          <a:p>
            <a:pPr marL="128016" lvl="1" indent="0">
              <a:buNone/>
            </a:pPr>
            <a:r>
              <a:rPr lang="en-US" sz="3200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Git Going</a:t>
            </a:r>
          </a:p>
          <a:p>
            <a:pPr marL="128016" lvl="1" indent="0">
              <a:buNone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--Some other neat stuff.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E88A3D9D-75B4-4534-9A21-A39E5E23F3EB}"/>
              </a:ext>
            </a:extLst>
          </p:cNvPr>
          <p:cNvSpPr txBox="1"/>
          <p:nvPr/>
        </p:nvSpPr>
        <p:spPr>
          <a:xfrm>
            <a:off x="948978" y="2572462"/>
            <a:ext cx="4180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Live &amp; Fully Usable Alpha Build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61668E99-BECA-4099-95FE-D16BD5D54F47}"/>
              </a:ext>
            </a:extLst>
          </p:cNvPr>
          <p:cNvSpPr txBox="1"/>
          <p:nvPr/>
        </p:nvSpPr>
        <p:spPr>
          <a:xfrm>
            <a:off x="948978" y="3125832"/>
            <a:ext cx="4180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Route 53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A4E49262-4E82-4E5C-9CF5-97B161E9C881}"/>
              </a:ext>
            </a:extLst>
          </p:cNvPr>
          <p:cNvSpPr txBox="1"/>
          <p:nvPr/>
        </p:nvSpPr>
        <p:spPr>
          <a:xfrm>
            <a:off x="948978" y="3679202"/>
            <a:ext cx="4180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Simple Storage Service (S3)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ADAB1A26-F53B-4E6F-A9D0-87271DAECFB5}"/>
              </a:ext>
            </a:extLst>
          </p:cNvPr>
          <p:cNvSpPr txBox="1"/>
          <p:nvPr/>
        </p:nvSpPr>
        <p:spPr>
          <a:xfrm>
            <a:off x="948978" y="4232572"/>
            <a:ext cx="4180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CloudFront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BC60CFAB-D179-4F18-90EB-99AAE114B3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0450" y="1723745"/>
            <a:ext cx="5317045" cy="38028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B5E7FB85-B94F-4D8E-BD02-1DF37184EE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4801" y="502423"/>
            <a:ext cx="6411724" cy="18288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xmlns="" id="{69A26F07-9935-4C17-88C2-C4A6E1498D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6200" y="2776276"/>
            <a:ext cx="6410325" cy="319087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xmlns="" id="{BC56B72D-7D45-417B-A3A9-5D803E6310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34801" y="714714"/>
            <a:ext cx="5600700" cy="59817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F14FF53F-0DBB-42B0-AC48-7A31A5FD3380}"/>
              </a:ext>
            </a:extLst>
          </p:cNvPr>
          <p:cNvSpPr txBox="1"/>
          <p:nvPr/>
        </p:nvSpPr>
        <p:spPr>
          <a:xfrm>
            <a:off x="5034802" y="301781"/>
            <a:ext cx="5600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Despite the name, this is no simple test run.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xmlns="" id="{440EBBAA-BE3D-48F5-9072-B2DDE9D8C8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3400" y="728404"/>
            <a:ext cx="6411725" cy="1693451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xmlns="" id="{D7F2F783-91E8-465A-A3E6-1E1B52C6DC3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33400" y="3137911"/>
            <a:ext cx="6410325" cy="175260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969ABAEF-E8FA-4C1F-9494-21F855D69BC8}"/>
              </a:ext>
            </a:extLst>
          </p:cNvPr>
          <p:cNvSpPr txBox="1"/>
          <p:nvPr/>
        </p:nvSpPr>
        <p:spPr>
          <a:xfrm>
            <a:off x="5129048" y="5144877"/>
            <a:ext cx="5748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*In a finished build, caching can be enabled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904D039A-D3AC-4106-9736-45A2583687A1}"/>
              </a:ext>
            </a:extLst>
          </p:cNvPr>
          <p:cNvSpPr txBox="1"/>
          <p:nvPr/>
        </p:nvSpPr>
        <p:spPr>
          <a:xfrm>
            <a:off x="948978" y="4687291"/>
            <a:ext cx="4180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Node.JS Cognito AUTH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8766CF58-E7FA-445C-9FD3-246A0FE077A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30600" y="2299869"/>
            <a:ext cx="5857875" cy="208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158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4" grpId="0"/>
      <p:bldP spid="36" grpId="0"/>
      <p:bldP spid="37" grpId="0"/>
      <p:bldP spid="23" grpId="0"/>
      <p:bldP spid="23" grpId="1"/>
      <p:bldP spid="28" grpId="0"/>
      <p:bldP spid="28" grpId="1"/>
      <p:bldP spid="1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5">
                <a:lumMod val="40000"/>
                <a:lumOff val="60000"/>
              </a:schemeClr>
            </a:gs>
            <a:gs pos="100000">
              <a:schemeClr val="accent5">
                <a:lumMod val="60000"/>
                <a:lumOff val="40000"/>
              </a:schemeClr>
            </a:gs>
          </a:gsLst>
          <a:path path="rect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8">
            <a:extLst>
              <a:ext uri="{FF2B5EF4-FFF2-40B4-BE49-F238E27FC236}">
                <a16:creationId xmlns:a16="http://schemas.microsoft.com/office/drawing/2014/main" xmlns="" id="{14916769-8988-4131-9A54-D78A4FF4B925}"/>
              </a:ext>
            </a:extLst>
          </p:cNvPr>
          <p:cNvSpPr txBox="1">
            <a:spLocks/>
          </p:cNvSpPr>
          <p:nvPr/>
        </p:nvSpPr>
        <p:spPr>
          <a:xfrm>
            <a:off x="417576" y="301781"/>
            <a:ext cx="4375141" cy="643823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8016" lvl="1" indent="0">
              <a:buFont typeface="Wingdings 3" pitchFamily="18" charset="2"/>
              <a:buNone/>
            </a:pPr>
            <a:r>
              <a:rPr lang="en-US" sz="3200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Backend Options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687111E4-005E-4E8B-B322-940BF407598A}"/>
              </a:ext>
            </a:extLst>
          </p:cNvPr>
          <p:cNvSpPr txBox="1"/>
          <p:nvPr/>
        </p:nvSpPr>
        <p:spPr>
          <a:xfrm>
            <a:off x="948978" y="1860787"/>
            <a:ext cx="28146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Need somewhere to run the flask and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nodejs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apps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2489749F-4E2A-414D-B602-CFF83B90E770}"/>
              </a:ext>
            </a:extLst>
          </p:cNvPr>
          <p:cNvSpPr txBox="1"/>
          <p:nvPr/>
        </p:nvSpPr>
        <p:spPr>
          <a:xfrm>
            <a:off x="948977" y="5213587"/>
            <a:ext cx="28146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Run the apps on a server (virtual machine, physical server, etc.)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71FDA155-8FA0-4784-8976-F8CEC8A16951}"/>
              </a:ext>
            </a:extLst>
          </p:cNvPr>
          <p:cNvSpPr txBox="1"/>
          <p:nvPr/>
        </p:nvSpPr>
        <p:spPr>
          <a:xfrm>
            <a:off x="948977" y="3537187"/>
            <a:ext cx="28146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AWS Lambda + Amazon Elastic File System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808AB474-8D74-4570-8F81-1F1277A47D3E}"/>
              </a:ext>
            </a:extLst>
          </p:cNvPr>
          <p:cNvGrpSpPr/>
          <p:nvPr/>
        </p:nvGrpSpPr>
        <p:grpSpPr>
          <a:xfrm>
            <a:off x="7622494" y="460653"/>
            <a:ext cx="2814639" cy="2110045"/>
            <a:chOff x="7622494" y="460653"/>
            <a:chExt cx="2814639" cy="2110045"/>
          </a:xfrm>
        </p:grpSpPr>
        <p:pic>
          <p:nvPicPr>
            <p:cNvPr id="7" name="Picture 6" descr="Shape&#10;&#10;Description automatically generated with medium confidence">
              <a:extLst>
                <a:ext uri="{FF2B5EF4-FFF2-40B4-BE49-F238E27FC236}">
                  <a16:creationId xmlns:a16="http://schemas.microsoft.com/office/drawing/2014/main" xmlns="" id="{03D9392B-00D8-4513-96CA-C1CBC099E1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19839" y="926285"/>
              <a:ext cx="1279284" cy="1644413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xmlns="" id="{7BA33A7C-7C3F-4A89-9D73-E5F1B784128D}"/>
                </a:ext>
              </a:extLst>
            </p:cNvPr>
            <p:cNvSpPr txBox="1"/>
            <p:nvPr/>
          </p:nvSpPr>
          <p:spPr>
            <a:xfrm>
              <a:off x="7622494" y="460653"/>
              <a:ext cx="28146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For diff operations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xmlns="" id="{74BE944F-7BB4-4B2D-99B5-53BE72AA471E}"/>
              </a:ext>
            </a:extLst>
          </p:cNvPr>
          <p:cNvGrpSpPr/>
          <p:nvPr/>
        </p:nvGrpSpPr>
        <p:grpSpPr>
          <a:xfrm>
            <a:off x="6610067" y="3520898"/>
            <a:ext cx="4098829" cy="2507117"/>
            <a:chOff x="6610067" y="3520898"/>
            <a:chExt cx="4098829" cy="2507117"/>
          </a:xfrm>
        </p:grpSpPr>
        <p:pic>
          <p:nvPicPr>
            <p:cNvPr id="10" name="Picture 9" descr="Icon&#10;&#10;Description automatically generated">
              <a:extLst>
                <a:ext uri="{FF2B5EF4-FFF2-40B4-BE49-F238E27FC236}">
                  <a16:creationId xmlns:a16="http://schemas.microsoft.com/office/drawing/2014/main" xmlns="" id="{68F061EA-0249-4659-876C-C562A0A2C1D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10067" y="3520898"/>
              <a:ext cx="4098829" cy="2507117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xmlns="" id="{74E73091-7A20-4160-A307-25AEC6B276C1}"/>
                </a:ext>
              </a:extLst>
            </p:cNvPr>
            <p:cNvSpPr txBox="1"/>
            <p:nvPr/>
          </p:nvSpPr>
          <p:spPr>
            <a:xfrm>
              <a:off x="6770488" y="3597198"/>
              <a:ext cx="28146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For database operations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xmlns="" id="{CE227D99-DBEA-4A6F-A442-79617F8DD25F}"/>
              </a:ext>
            </a:extLst>
          </p:cNvPr>
          <p:cNvGrpSpPr/>
          <p:nvPr/>
        </p:nvGrpSpPr>
        <p:grpSpPr>
          <a:xfrm>
            <a:off x="5770584" y="1501697"/>
            <a:ext cx="6165270" cy="4191002"/>
            <a:chOff x="5770584" y="1501697"/>
            <a:chExt cx="6165270" cy="4191002"/>
          </a:xfrm>
        </p:grpSpPr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xmlns="" id="{4AFA157F-165D-4153-B0EB-515B915E3B0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p:blipFill>
          <p:spPr>
            <a:xfrm>
              <a:off x="5770584" y="2513954"/>
              <a:ext cx="1999807" cy="2046466"/>
            </a:xfrm>
            <a:prstGeom prst="rect">
              <a:avLst/>
            </a:prstGeom>
          </p:spPr>
        </p:pic>
        <p:pic>
          <p:nvPicPr>
            <p:cNvPr id="16" name="Picture 15" descr="A picture containing icon&#10;&#10;Description automatically generated">
              <a:extLst>
                <a:ext uri="{FF2B5EF4-FFF2-40B4-BE49-F238E27FC236}">
                  <a16:creationId xmlns:a16="http://schemas.microsoft.com/office/drawing/2014/main" xmlns="" id="{6B3733E6-2046-432C-84FE-7EFA129B4B1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358170" y="1501697"/>
              <a:ext cx="3577684" cy="4191002"/>
            </a:xfrm>
            <a:prstGeom prst="rect">
              <a:avLst/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xmlns="" id="{8F0984F1-EFA8-4D05-B07F-65DDEFE3D071}"/>
                </a:ext>
              </a:extLst>
            </p:cNvPr>
            <p:cNvSpPr txBox="1"/>
            <p:nvPr/>
          </p:nvSpPr>
          <p:spPr>
            <a:xfrm>
              <a:off x="8019839" y="3275577"/>
              <a:ext cx="281463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+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xmlns="" id="{48BD8AAE-8BB6-483F-94B1-4AD563985364}"/>
              </a:ext>
            </a:extLst>
          </p:cNvPr>
          <p:cNvGrpSpPr/>
          <p:nvPr/>
        </p:nvGrpSpPr>
        <p:grpSpPr>
          <a:xfrm>
            <a:off x="6096000" y="328905"/>
            <a:ext cx="4787890" cy="5808012"/>
            <a:chOff x="6096000" y="328905"/>
            <a:chExt cx="4787890" cy="5808012"/>
          </a:xfrm>
        </p:grpSpPr>
        <p:pic>
          <p:nvPicPr>
            <p:cNvPr id="31" name="Picture 30" descr="Text&#10;&#10;Description automatically generated">
              <a:extLst>
                <a:ext uri="{FF2B5EF4-FFF2-40B4-BE49-F238E27FC236}">
                  <a16:creationId xmlns:a16="http://schemas.microsoft.com/office/drawing/2014/main" xmlns="" id="{F3599D76-A3F9-4613-BEE7-35BE196412D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96000" y="1299582"/>
              <a:ext cx="4787890" cy="4837335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xmlns="" id="{0E5007B3-64EC-434C-A19E-4779EF68A287}"/>
                </a:ext>
              </a:extLst>
            </p:cNvPr>
            <p:cNvSpPr txBox="1"/>
            <p:nvPr/>
          </p:nvSpPr>
          <p:spPr>
            <a:xfrm>
              <a:off x="7082625" y="328905"/>
              <a:ext cx="281463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Flask and Nodejs apps hosted on an EC2 instance (or other server)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15572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5">
                <a:lumMod val="40000"/>
                <a:lumOff val="60000"/>
              </a:schemeClr>
            </a:gs>
            <a:gs pos="100000">
              <a:schemeClr val="accent5">
                <a:lumMod val="60000"/>
                <a:lumOff val="40000"/>
              </a:schemeClr>
            </a:gs>
          </a:gsLst>
          <a:path path="rect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8">
            <a:extLst>
              <a:ext uri="{FF2B5EF4-FFF2-40B4-BE49-F238E27FC236}">
                <a16:creationId xmlns:a16="http://schemas.microsoft.com/office/drawing/2014/main" xmlns="" id="{14916769-8988-4131-9A54-D78A4FF4B925}"/>
              </a:ext>
            </a:extLst>
          </p:cNvPr>
          <p:cNvSpPr txBox="1">
            <a:spLocks/>
          </p:cNvSpPr>
          <p:nvPr/>
        </p:nvSpPr>
        <p:spPr>
          <a:xfrm>
            <a:off x="417576" y="301781"/>
            <a:ext cx="4375141" cy="643823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8016" lvl="1" indent="0">
              <a:buFont typeface="Wingdings 3" pitchFamily="18" charset="2"/>
              <a:buNone/>
            </a:pPr>
            <a:r>
              <a:rPr lang="en-US" sz="3200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HTTPS and TLS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687111E4-005E-4E8B-B322-940BF407598A}"/>
              </a:ext>
            </a:extLst>
          </p:cNvPr>
          <p:cNvSpPr txBox="1"/>
          <p:nvPr/>
        </p:nvSpPr>
        <p:spPr>
          <a:xfrm>
            <a:off x="950716" y="1595443"/>
            <a:ext cx="28146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is TLS? (Transport Layer Security, previously known as SSL or Secure Sockets Layer)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71FDA155-8FA0-4784-8976-F8CEC8A16951}"/>
              </a:ext>
            </a:extLst>
          </p:cNvPr>
          <p:cNvSpPr txBox="1"/>
          <p:nvPr/>
        </p:nvSpPr>
        <p:spPr>
          <a:xfrm>
            <a:off x="920205" y="5425601"/>
            <a:ext cx="28146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Now that we have a valid certificate …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72B26DD4-E822-4AF8-A9BC-360CC870DE87}"/>
              </a:ext>
            </a:extLst>
          </p:cNvPr>
          <p:cNvSpPr txBox="1"/>
          <p:nvPr/>
        </p:nvSpPr>
        <p:spPr>
          <a:xfrm>
            <a:off x="920205" y="3787521"/>
            <a:ext cx="32282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TLS Certificates (Self-signed vs. CA issued)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xmlns="" id="{85413966-7540-444B-9E0E-A7B1C7BA5127}"/>
              </a:ext>
            </a:extLst>
          </p:cNvPr>
          <p:cNvGrpSpPr/>
          <p:nvPr/>
        </p:nvGrpSpPr>
        <p:grpSpPr>
          <a:xfrm>
            <a:off x="5237663" y="1252489"/>
            <a:ext cx="6003620" cy="4353021"/>
            <a:chOff x="5239404" y="536940"/>
            <a:chExt cx="6003620" cy="435302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xmlns="" id="{67597C43-5553-4CB7-A95F-8FF132352C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35427" y="536940"/>
              <a:ext cx="5220429" cy="3153215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xmlns="" id="{BD08A2AF-C3E9-4491-B05E-122BC2F138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39404" y="3857438"/>
              <a:ext cx="6003620" cy="1032523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xmlns="" id="{9ECEFBE3-59F4-48DF-A565-74840C96A377}"/>
              </a:ext>
            </a:extLst>
          </p:cNvPr>
          <p:cNvGrpSpPr/>
          <p:nvPr/>
        </p:nvGrpSpPr>
        <p:grpSpPr>
          <a:xfrm>
            <a:off x="5243859" y="871929"/>
            <a:ext cx="5991225" cy="4684109"/>
            <a:chOff x="5243859" y="871929"/>
            <a:chExt cx="5991225" cy="4684109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xmlns="" id="{7F3A6363-9C7E-4133-9AA5-39E2A7C5BF7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734048" y="4622458"/>
              <a:ext cx="5010849" cy="933580"/>
            </a:xfrm>
            <a:prstGeom prst="rect">
              <a:avLst/>
            </a:prstGeom>
          </p:spPr>
        </p:pic>
        <p:pic>
          <p:nvPicPr>
            <p:cNvPr id="15" name="Picture 14" descr="Graphical user interface, text, application, email&#10;&#10;Description automatically generated">
              <a:extLst>
                <a:ext uri="{FF2B5EF4-FFF2-40B4-BE49-F238E27FC236}">
                  <a16:creationId xmlns:a16="http://schemas.microsoft.com/office/drawing/2014/main" xmlns="" id="{741FD9BD-E94D-4168-8CA8-F0FC077CCA5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243859" y="871929"/>
              <a:ext cx="5991225" cy="3533775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E16BB495-3ABA-4D8F-96E9-06931A5BFBB9}"/>
              </a:ext>
            </a:extLst>
          </p:cNvPr>
          <p:cNvGrpSpPr/>
          <p:nvPr/>
        </p:nvGrpSpPr>
        <p:grpSpPr>
          <a:xfrm>
            <a:off x="5734048" y="218799"/>
            <a:ext cx="5010850" cy="6465193"/>
            <a:chOff x="5734048" y="218799"/>
            <a:chExt cx="5010850" cy="6465193"/>
          </a:xfrm>
        </p:grpSpPr>
        <p:pic>
          <p:nvPicPr>
            <p:cNvPr id="28" name="Picture 27" descr="Text&#10;&#10;Description automatically generated">
              <a:extLst>
                <a:ext uri="{FF2B5EF4-FFF2-40B4-BE49-F238E27FC236}">
                  <a16:creationId xmlns:a16="http://schemas.microsoft.com/office/drawing/2014/main" xmlns="" id="{99562547-E017-4D4A-8DEE-1596C9D8DC7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986094" y="218799"/>
              <a:ext cx="4506753" cy="3019921"/>
            </a:xfrm>
            <a:prstGeom prst="rect">
              <a:avLst/>
            </a:prstGeom>
          </p:spPr>
        </p:pic>
        <p:pic>
          <p:nvPicPr>
            <p:cNvPr id="33" name="Picture 32" descr="Text&#10;&#10;Description automatically generated">
              <a:extLst>
                <a:ext uri="{FF2B5EF4-FFF2-40B4-BE49-F238E27FC236}">
                  <a16:creationId xmlns:a16="http://schemas.microsoft.com/office/drawing/2014/main" xmlns="" id="{575CA4FB-DB8A-4A7E-BC9A-BA946CAC7B5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734048" y="3268253"/>
              <a:ext cx="5010850" cy="34157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99878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1" grpId="0"/>
      <p:bldP spid="20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Integral">
    <a:dk1>
      <a:sysClr val="windowText" lastClr="000000"/>
    </a:dk1>
    <a:lt1>
      <a:sysClr val="window" lastClr="FFFFFF"/>
    </a:lt1>
    <a:dk2>
      <a:srgbClr val="335B74"/>
    </a:dk2>
    <a:lt2>
      <a:srgbClr val="DFE3E5"/>
    </a:lt2>
    <a:accent1>
      <a:srgbClr val="1CADE4"/>
    </a:accent1>
    <a:accent2>
      <a:srgbClr val="2683C6"/>
    </a:accent2>
    <a:accent3>
      <a:srgbClr val="27CED7"/>
    </a:accent3>
    <a:accent4>
      <a:srgbClr val="42BA97"/>
    </a:accent4>
    <a:accent5>
      <a:srgbClr val="3E8853"/>
    </a:accent5>
    <a:accent6>
      <a:srgbClr val="62A39F"/>
    </a:accent6>
    <a:hlink>
      <a:srgbClr val="6B9F25"/>
    </a:hlink>
    <a:folHlink>
      <a:srgbClr val="B26B02"/>
    </a:folHlink>
  </a:clrScheme>
</a:themeOverride>
</file>

<file path=ppt/theme/themeOverride2.xml><?xml version="1.0" encoding="utf-8"?>
<a:themeOverride xmlns:a="http://schemas.openxmlformats.org/drawingml/2006/main">
  <a:clrScheme name="Integral">
    <a:dk1>
      <a:sysClr val="windowText" lastClr="000000"/>
    </a:dk1>
    <a:lt1>
      <a:sysClr val="window" lastClr="FFFFFF"/>
    </a:lt1>
    <a:dk2>
      <a:srgbClr val="335B74"/>
    </a:dk2>
    <a:lt2>
      <a:srgbClr val="DFE3E5"/>
    </a:lt2>
    <a:accent1>
      <a:srgbClr val="1CADE4"/>
    </a:accent1>
    <a:accent2>
      <a:srgbClr val="2683C6"/>
    </a:accent2>
    <a:accent3>
      <a:srgbClr val="27CED7"/>
    </a:accent3>
    <a:accent4>
      <a:srgbClr val="42BA97"/>
    </a:accent4>
    <a:accent5>
      <a:srgbClr val="3E8853"/>
    </a:accent5>
    <a:accent6>
      <a:srgbClr val="62A39F"/>
    </a:accent6>
    <a:hlink>
      <a:srgbClr val="6B9F25"/>
    </a:hlink>
    <a:folHlink>
      <a:srgbClr val="B26B02"/>
    </a:folHlink>
  </a:clrScheme>
</a:themeOverride>
</file>

<file path=ppt/theme/themeOverride3.xml><?xml version="1.0" encoding="utf-8"?>
<a:themeOverride xmlns:a="http://schemas.openxmlformats.org/drawingml/2006/main">
  <a:clrScheme name="Integral">
    <a:dk1>
      <a:sysClr val="windowText" lastClr="000000"/>
    </a:dk1>
    <a:lt1>
      <a:sysClr val="window" lastClr="FFFFFF"/>
    </a:lt1>
    <a:dk2>
      <a:srgbClr val="335B74"/>
    </a:dk2>
    <a:lt2>
      <a:srgbClr val="DFE3E5"/>
    </a:lt2>
    <a:accent1>
      <a:srgbClr val="1CADE4"/>
    </a:accent1>
    <a:accent2>
      <a:srgbClr val="2683C6"/>
    </a:accent2>
    <a:accent3>
      <a:srgbClr val="27CED7"/>
    </a:accent3>
    <a:accent4>
      <a:srgbClr val="42BA97"/>
    </a:accent4>
    <a:accent5>
      <a:srgbClr val="3E8853"/>
    </a:accent5>
    <a:accent6>
      <a:srgbClr val="62A39F"/>
    </a:accent6>
    <a:hlink>
      <a:srgbClr val="6B9F25"/>
    </a:hlink>
    <a:folHlink>
      <a:srgbClr val="B26B02"/>
    </a:folHlink>
  </a:clrScheme>
</a:themeOverride>
</file>

<file path=ppt/theme/themeOverride4.xml><?xml version="1.0" encoding="utf-8"?>
<a:themeOverride xmlns:a="http://schemas.openxmlformats.org/drawingml/2006/main">
  <a:clrScheme name="Integral">
    <a:dk1>
      <a:sysClr val="windowText" lastClr="000000"/>
    </a:dk1>
    <a:lt1>
      <a:sysClr val="window" lastClr="FFFFFF"/>
    </a:lt1>
    <a:dk2>
      <a:srgbClr val="335B74"/>
    </a:dk2>
    <a:lt2>
      <a:srgbClr val="DFE3E5"/>
    </a:lt2>
    <a:accent1>
      <a:srgbClr val="1CADE4"/>
    </a:accent1>
    <a:accent2>
      <a:srgbClr val="2683C6"/>
    </a:accent2>
    <a:accent3>
      <a:srgbClr val="27CED7"/>
    </a:accent3>
    <a:accent4>
      <a:srgbClr val="42BA97"/>
    </a:accent4>
    <a:accent5>
      <a:srgbClr val="3E8853"/>
    </a:accent5>
    <a:accent6>
      <a:srgbClr val="62A39F"/>
    </a:accent6>
    <a:hlink>
      <a:srgbClr val="6B9F25"/>
    </a:hlink>
    <a:folHlink>
      <a:srgbClr val="B26B02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37651BA-F45C-4845-9AB3-E0A65B39F5E1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2D276E62-80A3-44DD-9BCC-97ED2B99B57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DB58277-F8DF-46FF-84EC-EF41B835E69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651</TotalTime>
  <Words>435</Words>
  <Application>Microsoft Macintosh PowerPoint</Application>
  <PresentationFormat>Widescreen</PresentationFormat>
  <Paragraphs>85</Paragraphs>
  <Slides>11</Slides>
  <Notes>8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11</vt:i4>
      </vt:variant>
    </vt:vector>
  </HeadingPairs>
  <TitlesOfParts>
    <vt:vector size="20" baseType="lpstr">
      <vt:lpstr>Calibri</vt:lpstr>
      <vt:lpstr>Times New Roman</vt:lpstr>
      <vt:lpstr>Trebuchet MS</vt:lpstr>
      <vt:lpstr>Tw Cen MT</vt:lpstr>
      <vt:lpstr>Tw Cen MT Condensed</vt:lpstr>
      <vt:lpstr>Wingdings 3</vt:lpstr>
      <vt:lpstr>Arial</vt:lpstr>
      <vt:lpstr>Integral</vt:lpstr>
      <vt:lpstr>Facet</vt:lpstr>
      <vt:lpstr>BC Code Reviewer – Final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CODE REVIEW PROCESS Demonstration</vt:lpstr>
      <vt:lpstr>The Road Ahead</vt:lpstr>
    </vt:vector>
  </TitlesOfParts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Michael Bloomquist</dc:creator>
  <cp:lastModifiedBy>Christina Nguyen</cp:lastModifiedBy>
  <cp:revision>64</cp:revision>
  <dcterms:created xsi:type="dcterms:W3CDTF">2021-02-16T00:16:53Z</dcterms:created>
  <dcterms:modified xsi:type="dcterms:W3CDTF">2021-03-17T19:09:01Z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